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6"/>
  </p:notesMasterIdLst>
  <p:sldIdLst>
    <p:sldId id="335" r:id="rId2"/>
    <p:sldId id="337" r:id="rId3"/>
    <p:sldId id="304" r:id="rId4"/>
    <p:sldId id="558" r:id="rId5"/>
  </p:sldIdLst>
  <p:sldSz cx="9144000" cy="6858000" type="screen4x3"/>
  <p:notesSz cx="6858000" cy="9144000"/>
  <p:embeddedFontLst>
    <p:embeddedFont>
      <p:font typeface="Arial Unicode MS" panose="020B0604020202020204" pitchFamily="34" charset="-128"/>
      <p:regular r:id="rId7"/>
    </p:embeddedFont>
    <p:embeddedFont>
      <p:font typeface="MigMix 1P" panose="020B0502020203020207" pitchFamily="34" charset="-128"/>
      <p:regular r:id="rId8"/>
      <p:bold r:id="rId9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5"/>
    <p:restoredTop sz="94865"/>
  </p:normalViewPr>
  <p:slideViewPr>
    <p:cSldViewPr snapToGrid="0" snapToObjects="1">
      <p:cViewPr varScale="1">
        <p:scale>
          <a:sx n="196" d="100"/>
          <a:sy n="196" d="100"/>
        </p:scale>
        <p:origin x="34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igMix 1P" panose="020B0502020203020207" pitchFamily="34" charset="-128"/>
                <a:ea typeface="MigMix 1P" panose="020B0502020203020207" pitchFamily="34" charset="-128"/>
              </a:defRPr>
            </a:lvl1pPr>
          </a:lstStyle>
          <a:p>
            <a:endParaRPr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igMix 1P" panose="020B0502020203020207" pitchFamily="34" charset="-128"/>
                <a:ea typeface="MigMix 1P" panose="020B0502020203020207" pitchFamily="34" charset="-128"/>
              </a:defRPr>
            </a:lvl1pPr>
          </a:lstStyle>
          <a:p>
            <a:fld id="{10EEF8F6-EDB5-6644-B42D-DFAA89002644}" type="datetimeFigureOut">
              <a:rPr lang="ja-JP" altLang="en-US" smtClean="0"/>
              <a:pPr/>
              <a:t>2018/12/12</a:t>
            </a:fld>
            <a:endParaRPr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igMix 1P" panose="020B0502020203020207" pitchFamily="34" charset="-128"/>
                <a:ea typeface="MigMix 1P" panose="020B0502020203020207" pitchFamily="34" charset="-128"/>
              </a:defRPr>
            </a:lvl1pPr>
          </a:lstStyle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igMix 1P" panose="020B0502020203020207" pitchFamily="34" charset="-128"/>
                <a:ea typeface="MigMix 1P" panose="020B0502020203020207" pitchFamily="34" charset="-128"/>
              </a:defRPr>
            </a:lvl1pPr>
          </a:lstStyle>
          <a:p>
            <a:fld id="{3322AC35-6657-8240-ABD8-C3D323CDD5D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4752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b="0" i="0" kern="1200">
        <a:solidFill>
          <a:schemeClr val="tx1"/>
        </a:solidFill>
        <a:latin typeface="MigMix 1P" panose="020B0502020203020207" pitchFamily="34" charset="-128"/>
        <a:ea typeface="MigMix 1P" panose="020B0502020203020207" pitchFamily="34" charset="-128"/>
        <a:cs typeface="+mn-cs"/>
      </a:defRPr>
    </a:lvl1pPr>
    <a:lvl2pPr marL="457200" algn="l" defTabSz="914400" rtl="0" eaLnBrk="1" latinLnBrk="0" hangingPunct="1">
      <a:defRPr kumimoji="1" sz="1200" b="0" i="0" kern="1200">
        <a:solidFill>
          <a:schemeClr val="tx1"/>
        </a:solidFill>
        <a:latin typeface="MigMix 1P" panose="020B0502020203020207" pitchFamily="34" charset="-128"/>
        <a:ea typeface="MigMix 1P" panose="020B0502020203020207" pitchFamily="34" charset="-128"/>
        <a:cs typeface="+mn-cs"/>
      </a:defRPr>
    </a:lvl2pPr>
    <a:lvl3pPr marL="914400" algn="l" defTabSz="914400" rtl="0" eaLnBrk="1" latinLnBrk="0" hangingPunct="1">
      <a:defRPr kumimoji="1" sz="1200" b="0" i="0" kern="1200">
        <a:solidFill>
          <a:schemeClr val="tx1"/>
        </a:solidFill>
        <a:latin typeface="MigMix 1P" panose="020B0502020203020207" pitchFamily="34" charset="-128"/>
        <a:ea typeface="MigMix 1P" panose="020B0502020203020207" pitchFamily="34" charset="-128"/>
        <a:cs typeface="+mn-cs"/>
      </a:defRPr>
    </a:lvl3pPr>
    <a:lvl4pPr marL="1371600" algn="l" defTabSz="914400" rtl="0" eaLnBrk="1" latinLnBrk="0" hangingPunct="1">
      <a:defRPr kumimoji="1" sz="1200" b="0" i="0" kern="1200">
        <a:solidFill>
          <a:schemeClr val="tx1"/>
        </a:solidFill>
        <a:latin typeface="MigMix 1P" panose="020B0502020203020207" pitchFamily="34" charset="-128"/>
        <a:ea typeface="MigMix 1P" panose="020B0502020203020207" pitchFamily="34" charset="-128"/>
        <a:cs typeface="+mn-cs"/>
      </a:defRPr>
    </a:lvl4pPr>
    <a:lvl5pPr marL="1828800" algn="l" defTabSz="914400" rtl="0" eaLnBrk="1" latinLnBrk="0" hangingPunct="1">
      <a:defRPr kumimoji="1" sz="1200" b="0" i="0" kern="1200">
        <a:solidFill>
          <a:schemeClr val="tx1"/>
        </a:solidFill>
        <a:latin typeface="MigMix 1P" panose="020B0502020203020207" pitchFamily="34" charset="-128"/>
        <a:ea typeface="MigMix 1P" panose="020B0502020203020207" pitchFamily="34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22AC35-6657-8240-ABD8-C3D323CDD5D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2641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192" y="3041145"/>
            <a:ext cx="3600000" cy="747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868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000" y="360000"/>
            <a:ext cx="7885350" cy="1080000"/>
          </a:xfrm>
        </p:spPr>
        <p:txBody>
          <a:bodyPr anchor="t" anchorCtr="0">
            <a:normAutofit/>
          </a:bodyPr>
          <a:lstStyle>
            <a:lvl1pPr>
              <a:defRPr sz="4000">
                <a:latin typeface="MigMix 1P" charset="-128"/>
                <a:ea typeface="MigMix 1P" charset="-128"/>
                <a:cs typeface="MigMix 1P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igMix 1P" charset="-128"/>
                <a:ea typeface="MigMix 1P" charset="-128"/>
                <a:cs typeface="MigMix 1P" charset="-128"/>
              </a:defRPr>
            </a:lvl1pPr>
          </a:lstStyle>
          <a:p>
            <a:r>
              <a:rPr lang="en-US" altLang="ja-JP"/>
              <a:t>2017/12/07</a:t>
            </a:r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MigMix 1P" charset="-128"/>
                <a:ea typeface="MigMix 1P" charset="-128"/>
                <a:cs typeface="MigMix 1P" charset="-128"/>
              </a:defRPr>
            </a:lvl1pPr>
          </a:lstStyle>
          <a:p>
            <a:r>
              <a:rPr lang="ja-JP" altLang="en-US"/>
              <a:t>オープン</a:t>
            </a:r>
            <a:r>
              <a:rPr lang="en-US" altLang="ja-JP"/>
              <a:t>CAE</a:t>
            </a:r>
            <a:r>
              <a:rPr lang="ja-JP" altLang="en-US"/>
              <a:t>シンポジウム講習会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igMix 1P" charset="-128"/>
                <a:ea typeface="MigMix 1P" charset="-128"/>
                <a:cs typeface="MigMix 1P" charset="-128"/>
              </a:defRPr>
            </a:lvl1pPr>
          </a:lstStyle>
          <a:p>
            <a:fld id="{522546E2-FFC9-E74A-B833-4B01CD764E6B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001" y="360001"/>
            <a:ext cx="7883999" cy="503999"/>
          </a:xfrm>
        </p:spPr>
        <p:txBody>
          <a:bodyPr anchor="t" anchorCtr="0">
            <a:normAutofit/>
          </a:bodyPr>
          <a:lstStyle>
            <a:lvl1pPr>
              <a:defRPr sz="2400" b="1">
                <a:latin typeface="MigMix 1P" charset="-128"/>
                <a:ea typeface="MigMix 1P" charset="-128"/>
                <a:cs typeface="MigMix 1P" charset="-128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igMix 1P" charset="-128"/>
                <a:ea typeface="MigMix 1P" charset="-128"/>
                <a:cs typeface="MigMix 1P" charset="-128"/>
              </a:defRPr>
            </a:lvl1pPr>
          </a:lstStyle>
          <a:p>
            <a:r>
              <a:rPr lang="en-US" altLang="ja-JP"/>
              <a:t>2017/12/07</a:t>
            </a:r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MigMix 1P" charset="-128"/>
                <a:ea typeface="MigMix 1P" charset="-128"/>
                <a:cs typeface="MigMix 1P" charset="-128"/>
              </a:defRPr>
            </a:lvl1pPr>
          </a:lstStyle>
          <a:p>
            <a:r>
              <a:rPr lang="ja-JP" altLang="en-US"/>
              <a:t>オープン</a:t>
            </a:r>
            <a:r>
              <a:rPr lang="en-US" altLang="ja-JP"/>
              <a:t>CAE</a:t>
            </a:r>
            <a:r>
              <a:rPr lang="ja-JP" altLang="en-US"/>
              <a:t>シンポジウム講習会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igMix 1P" charset="-128"/>
                <a:ea typeface="MigMix 1P" charset="-128"/>
                <a:cs typeface="MigMix 1P" charset="-128"/>
              </a:defRPr>
            </a:lvl1pPr>
          </a:lstStyle>
          <a:p>
            <a:fld id="{522546E2-FFC9-E74A-B833-4B01CD764E6B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/>
              <a:t>2017/12/07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 dirty="0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 dirty="0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 dirty="0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 dirty="0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MigMix 1P" panose="020B0502020203020207" pitchFamily="34" charset="-128"/>
              </a:defRPr>
            </a:lvl1pPr>
          </a:lstStyle>
          <a:p>
            <a:r>
              <a:rPr lang="en-US" altLang="ja-JP" dirty="0"/>
              <a:t>2017/12/07</a:t>
            </a:r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ja-JP" altLang="en-US">
                <a:latin typeface="MigMix 1P" panose="020B0502020203020207" pitchFamily="34" charset="-128"/>
              </a:rPr>
              <a:t>オープン</a:t>
            </a:r>
            <a:r>
              <a:rPr lang="en-US" altLang="ja-JP" dirty="0">
                <a:latin typeface="MigMix 1P" panose="020B0502020203020207" pitchFamily="34" charset="-128"/>
              </a:rPr>
              <a:t>CAE</a:t>
            </a:r>
            <a:r>
              <a:rPr lang="ja-JP" altLang="en-US">
                <a:latin typeface="MigMix 1P" panose="020B0502020203020207" pitchFamily="34" charset="-128"/>
              </a:rPr>
              <a:t>シンポジウム講習会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MigMix 1P" panose="020B0502020203020207" pitchFamily="34" charset="-128"/>
              </a:defRPr>
            </a:lvl1pPr>
          </a:lstStyle>
          <a:p>
            <a:fld id="{522546E2-FFC9-E74A-B833-4B01CD764E6B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07715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3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b="0" i="0" kern="1200">
          <a:solidFill>
            <a:schemeClr val="tx1"/>
          </a:solidFill>
          <a:latin typeface="MigMix 1P" panose="020B0502020203020207" pitchFamily="34" charset="-128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b="0" i="0" kern="1200">
          <a:solidFill>
            <a:schemeClr val="tx1"/>
          </a:solidFill>
          <a:latin typeface="MigMix 1P" panose="020B0502020203020207" pitchFamily="34" charset="-128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b="0" i="0" kern="1200">
          <a:solidFill>
            <a:schemeClr val="tx1"/>
          </a:solidFill>
          <a:latin typeface="MigMix 1P" panose="020B0502020203020207" pitchFamily="34" charset="-128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b="0" i="0" kern="1200">
          <a:solidFill>
            <a:schemeClr val="tx1"/>
          </a:solidFill>
          <a:latin typeface="MigMix 1P" panose="020B0502020203020207" pitchFamily="34" charset="-128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b="0" i="0" kern="1200">
          <a:solidFill>
            <a:schemeClr val="tx1"/>
          </a:solidFill>
          <a:latin typeface="MigMix 1P" panose="020B0502020203020207" pitchFamily="34" charset="-128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b="0" i="0" kern="1200">
          <a:solidFill>
            <a:schemeClr val="tx1"/>
          </a:solidFill>
          <a:latin typeface="MigMix 1P" panose="020B0502020203020207" pitchFamily="34" charset="-128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ja-JP" sz="4000" dirty="0" err="1">
                <a:latin typeface="MigMix 1P" charset="-128"/>
                <a:ea typeface="MigMix 1P" charset="-128"/>
                <a:cs typeface="MigMix 1P" charset="-128"/>
              </a:rPr>
              <a:t>OpenModelica</a:t>
            </a:r>
            <a:r>
              <a:rPr lang="ja-JP" altLang="en-US" sz="4000" dirty="0">
                <a:latin typeface="MigMix 1P" charset="-128"/>
                <a:ea typeface="MigMix 1P" charset="-128"/>
                <a:cs typeface="MigMix 1P" charset="-128"/>
              </a:rPr>
              <a:t>講習中級</a:t>
            </a:r>
            <a:br>
              <a:rPr lang="en-US" altLang="ja-JP" sz="4000" dirty="0">
                <a:latin typeface="MigMix 1P" charset="-128"/>
                <a:ea typeface="MigMix 1P" charset="-128"/>
                <a:cs typeface="MigMix 1P" charset="-128"/>
              </a:rPr>
            </a:br>
            <a:r>
              <a:rPr lang="en-US" altLang="ja-JP" sz="4000" dirty="0" err="1">
                <a:latin typeface="MigMix 1P" charset="-128"/>
                <a:ea typeface="MigMix 1P" charset="-128"/>
                <a:cs typeface="MigMix 1P" charset="-128"/>
              </a:rPr>
              <a:t>Modelica.Fluid</a:t>
            </a:r>
            <a:r>
              <a:rPr lang="ja-JP" altLang="en-US" sz="4000" dirty="0">
                <a:latin typeface="MigMix 1P" charset="-128"/>
                <a:ea typeface="MigMix 1P" charset="-128"/>
                <a:cs typeface="MigMix 1P" charset="-128"/>
              </a:rPr>
              <a:t>ライブラリ解説</a:t>
            </a:r>
            <a:endParaRPr kumimoji="1" lang="ja-JP" altLang="en-US" sz="4000" dirty="0">
              <a:latin typeface="MigMix 1P" charset="-128"/>
              <a:ea typeface="MigMix 1P" charset="-128"/>
              <a:cs typeface="MigMix 1P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2000" dirty="0">
                <a:latin typeface="MigMix 1P" charset="-128"/>
                <a:ea typeface="MigMix 1P" charset="-128"/>
                <a:cs typeface="MigMix 1P" charset="-128"/>
              </a:rPr>
              <a:t>2017</a:t>
            </a:r>
            <a:r>
              <a:rPr kumimoji="1" lang="ja-JP" altLang="en-US" sz="2000" dirty="0">
                <a:latin typeface="MigMix 1P" charset="-128"/>
                <a:ea typeface="MigMix 1P" charset="-128"/>
                <a:cs typeface="MigMix 1P" charset="-128"/>
              </a:rPr>
              <a:t>年</a:t>
            </a:r>
            <a:r>
              <a:rPr kumimoji="1" lang="en-US" altLang="ja-JP" sz="2000" dirty="0">
                <a:latin typeface="MigMix 1P" charset="-128"/>
                <a:ea typeface="MigMix 1P" charset="-128"/>
                <a:cs typeface="MigMix 1P" charset="-128"/>
              </a:rPr>
              <a:t>12</a:t>
            </a:r>
            <a:r>
              <a:rPr kumimoji="1" lang="ja-JP" altLang="en-US" sz="2000" dirty="0">
                <a:latin typeface="MigMix 1P" charset="-128"/>
                <a:ea typeface="MigMix 1P" charset="-128"/>
                <a:cs typeface="MigMix 1P" charset="-128"/>
              </a:rPr>
              <a:t>月</a:t>
            </a:r>
            <a:r>
              <a:rPr kumimoji="1" lang="en-US" altLang="ja-JP" sz="2000" dirty="0">
                <a:latin typeface="MigMix 1P" charset="-128"/>
                <a:ea typeface="MigMix 1P" charset="-128"/>
                <a:cs typeface="MigMix 1P" charset="-128"/>
              </a:rPr>
              <a:t>7</a:t>
            </a:r>
            <a:r>
              <a:rPr kumimoji="1" lang="ja-JP" altLang="en-US" sz="2000" dirty="0">
                <a:latin typeface="MigMix 1P" charset="-128"/>
                <a:ea typeface="MigMix 1P" charset="-128"/>
                <a:cs typeface="MigMix 1P" charset="-128"/>
              </a:rPr>
              <a:t>日</a:t>
            </a:r>
            <a:r>
              <a:rPr kumimoji="1" lang="en-US" altLang="ja-JP" sz="2000" dirty="0">
                <a:latin typeface="MigMix 1P" charset="-128"/>
                <a:ea typeface="MigMix 1P" charset="-128"/>
                <a:cs typeface="MigMix 1P" charset="-128"/>
              </a:rPr>
              <a:t> </a:t>
            </a:r>
            <a:r>
              <a:rPr kumimoji="1" lang="ja-JP" altLang="en-US" sz="2000" dirty="0">
                <a:latin typeface="MigMix 1P" charset="-128"/>
                <a:ea typeface="MigMix 1P" charset="-128"/>
                <a:cs typeface="MigMix 1P" charset="-128"/>
              </a:rPr>
              <a:t>田中</a:t>
            </a:r>
            <a:r>
              <a:rPr kumimoji="1" lang="en-US" altLang="ja-JP" sz="2000" dirty="0">
                <a:latin typeface="MigMix 1P" charset="-128"/>
                <a:ea typeface="MigMix 1P" charset="-128"/>
                <a:cs typeface="MigMix 1P" charset="-128"/>
              </a:rPr>
              <a:t> </a:t>
            </a:r>
            <a:r>
              <a:rPr kumimoji="1" lang="ja-JP" altLang="en-US" sz="2000" dirty="0">
                <a:latin typeface="MigMix 1P" charset="-128"/>
                <a:ea typeface="MigMix 1P" charset="-128"/>
                <a:cs typeface="MigMix 1P" charset="-128"/>
              </a:rPr>
              <a:t>周</a:t>
            </a:r>
            <a:r>
              <a:rPr kumimoji="1" lang="en-US" altLang="ja-JP" sz="2000" dirty="0">
                <a:latin typeface="MigMix 1P" charset="-128"/>
                <a:ea typeface="MigMix 1P" charset="-128"/>
                <a:cs typeface="MigMix 1P" charset="-128"/>
              </a:rPr>
              <a:t>(</a:t>
            </a:r>
            <a:r>
              <a:rPr kumimoji="1" lang="ja-JP" altLang="en-US" sz="2000" dirty="0">
                <a:latin typeface="MigMix 1P" charset="-128"/>
                <a:ea typeface="MigMix 1P" charset="-128"/>
                <a:cs typeface="MigMix 1P" charset="-128"/>
              </a:rPr>
              <a:t>有限会社アマネ流研</a:t>
            </a:r>
            <a:r>
              <a:rPr kumimoji="1" lang="en-US" altLang="ja-JP" sz="2000" dirty="0">
                <a:latin typeface="MigMix 1P" charset="-128"/>
                <a:ea typeface="MigMix 1P" charset="-128"/>
                <a:cs typeface="MigMix 1P" charset="-128"/>
              </a:rPr>
              <a:t>)</a:t>
            </a:r>
          </a:p>
          <a:p>
            <a:endParaRPr kumimoji="1" lang="ja-JP" altLang="en-US" sz="2800" dirty="0">
              <a:latin typeface="MigMix 1P" charset="-128"/>
              <a:ea typeface="MigMix 1P" charset="-128"/>
              <a:cs typeface="MigMix 1P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>
                <a:latin typeface="MigMix 1P" charset="-128"/>
                <a:ea typeface="MigMix 1P" charset="-128"/>
                <a:cs typeface="MigMix 1P" charset="-128"/>
              </a:rPr>
              <a:t>2017/12/07</a:t>
            </a:r>
            <a:endParaRPr kumimoji="1" lang="ja-JP" altLang="en-US" dirty="0">
              <a:latin typeface="MigMix 1P" charset="-128"/>
              <a:ea typeface="MigMix 1P" charset="-128"/>
              <a:cs typeface="MigMix 1P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kumimoji="1" lang="ja-JP" altLang="en-US" smtClean="0">
                <a:latin typeface="MigMix 1P" charset="-128"/>
                <a:ea typeface="MigMix 1P" charset="-128"/>
                <a:cs typeface="MigMix 1P" charset="-128"/>
              </a:rPr>
              <a:t>1</a:t>
            </a:fld>
            <a:endParaRPr kumimoji="1" lang="ja-JP" altLang="en-US" dirty="0">
              <a:latin typeface="MigMix 1P" charset="-128"/>
              <a:ea typeface="MigMix 1P" charset="-128"/>
              <a:cs typeface="MigMix 1P" charset="-128"/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dirty="0">
                <a:latin typeface="MigMix 1P" charset="-128"/>
                <a:ea typeface="MigMix 1P" charset="-128"/>
                <a:cs typeface="MigMix 1P" charset="-128"/>
              </a:rPr>
              <a:t>オープン</a:t>
            </a:r>
            <a:r>
              <a:rPr kumimoji="1" lang="en-US" altLang="ja-JP" dirty="0">
                <a:latin typeface="MigMix 1P" charset="-128"/>
                <a:ea typeface="MigMix 1P" charset="-128"/>
                <a:cs typeface="MigMix 1P" charset="-128"/>
              </a:rPr>
              <a:t>CAE</a:t>
            </a:r>
            <a:r>
              <a:rPr kumimoji="1" lang="ja-JP" altLang="en-US" dirty="0">
                <a:latin typeface="MigMix 1P" charset="-128"/>
                <a:ea typeface="MigMix 1P" charset="-128"/>
                <a:cs typeface="MigMix 1P" charset="-128"/>
              </a:rPr>
              <a:t>シンポジウム講習会</a:t>
            </a:r>
          </a:p>
        </p:txBody>
      </p:sp>
    </p:spTree>
    <p:extLst>
      <p:ext uri="{BB962C8B-B14F-4D97-AF65-F5344CB8AC3E}">
        <p14:creationId xmlns:p14="http://schemas.microsoft.com/office/powerpoint/2010/main" val="1402967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Contents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2017/12/07</a:t>
            </a:r>
            <a:endParaRPr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/>
              <a:t>オープン</a:t>
            </a:r>
            <a:r>
              <a:rPr lang="en-US" altLang="ja-JP"/>
              <a:t>CAE</a:t>
            </a:r>
            <a:r>
              <a:rPr lang="ja-JP" altLang="en-US"/>
              <a:t>シンポジウム講習会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lang="ja-JP" altLang="en-US" smtClean="0"/>
              <a:pPr/>
              <a:t>2</a:t>
            </a:fld>
            <a:endParaRPr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628650" y="1353541"/>
            <a:ext cx="78867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400" dirty="0">
                <a:solidFill>
                  <a:srgbClr val="0070C0"/>
                </a:solidFill>
                <a:latin typeface="MigMix 1P" charset="-128"/>
                <a:ea typeface="MigMix 1P" charset="-128"/>
                <a:cs typeface="MigMix 1P" charset="-128"/>
              </a:rPr>
              <a:t>本講習会では、以下の内容について解説します。</a:t>
            </a:r>
            <a:endParaRPr lang="en-US" altLang="ja-JP" sz="2400" dirty="0">
              <a:solidFill>
                <a:srgbClr val="0070C0"/>
              </a:solidFill>
              <a:latin typeface="MigMix 1P" charset="-128"/>
              <a:ea typeface="MigMix 1P" charset="-128"/>
              <a:cs typeface="MigMix 1P" charset="-128"/>
            </a:endParaRPr>
          </a:p>
          <a:p>
            <a:endParaRPr lang="en-US" altLang="ja-JP" sz="2400" dirty="0">
              <a:latin typeface="MigMix 1P" charset="-128"/>
              <a:ea typeface="MigMix 1P" charset="-128"/>
              <a:cs typeface="MigMix 1P" charset="-128"/>
            </a:endParaRPr>
          </a:p>
          <a:p>
            <a:pPr marL="457200" indent="-457200">
              <a:buAutoNum type="arabicPeriod"/>
            </a:pPr>
            <a:r>
              <a:rPr lang="en-US" altLang="ja-JP" sz="2400" dirty="0" err="1">
                <a:latin typeface="MigMix 1P" charset="-128"/>
                <a:ea typeface="MigMix 1P" charset="-128"/>
                <a:cs typeface="MigMix 1P" charset="-128"/>
              </a:rPr>
              <a:t>Modelica</a:t>
            </a:r>
            <a:r>
              <a:rPr lang="en-US" altLang="ja-JP" sz="2400" dirty="0">
                <a:latin typeface="MigMix 1P" charset="-128"/>
                <a:ea typeface="MigMix 1P" charset="-128"/>
                <a:cs typeface="MigMix 1P" charset="-128"/>
              </a:rPr>
              <a:t> </a:t>
            </a:r>
            <a:r>
              <a:rPr lang="ja-JP" altLang="en-US" sz="2400" dirty="0">
                <a:latin typeface="MigMix 1P" charset="-128"/>
                <a:ea typeface="MigMix 1P" charset="-128"/>
                <a:cs typeface="MigMix 1P" charset="-128"/>
              </a:rPr>
              <a:t>のクラスの概要</a:t>
            </a:r>
            <a:endParaRPr lang="en-US" altLang="ja-JP" sz="2400" dirty="0">
              <a:latin typeface="MigMix 1P" charset="-128"/>
              <a:ea typeface="MigMix 1P" charset="-128"/>
              <a:cs typeface="MigMix 1P" charset="-128"/>
            </a:endParaRPr>
          </a:p>
          <a:p>
            <a:pPr marL="457200" indent="-457200">
              <a:buAutoNum type="arabicPeriod"/>
            </a:pPr>
            <a:r>
              <a:rPr lang="en-US" altLang="ja-JP" sz="2400" dirty="0" err="1">
                <a:latin typeface="MigMix 1P" charset="-128"/>
                <a:ea typeface="MigMix 1P" charset="-128"/>
                <a:cs typeface="MigMix 1P" charset="-128"/>
              </a:rPr>
              <a:t>Modelica.Media</a:t>
            </a:r>
            <a:r>
              <a:rPr lang="ja-JP" altLang="en-US" sz="2400" dirty="0">
                <a:latin typeface="MigMix 1P" charset="-128"/>
                <a:ea typeface="MigMix 1P" charset="-128"/>
                <a:cs typeface="MigMix 1P" charset="-128"/>
              </a:rPr>
              <a:t>ライブラリ</a:t>
            </a:r>
            <a:endParaRPr lang="en-US" altLang="ja-JP" sz="2400" dirty="0">
              <a:latin typeface="MigMix 1P" charset="-128"/>
              <a:ea typeface="MigMix 1P" charset="-128"/>
              <a:cs typeface="MigMix 1P" charset="-128"/>
            </a:endParaRPr>
          </a:p>
          <a:p>
            <a:pPr marL="457200" indent="-457200">
              <a:buAutoNum type="arabicPeriod"/>
            </a:pPr>
            <a:r>
              <a:rPr lang="en-US" altLang="ja-JP" sz="2400" dirty="0" err="1">
                <a:latin typeface="MigMix 1P" charset="-128"/>
                <a:ea typeface="MigMix 1P" charset="-128"/>
                <a:cs typeface="MigMix 1P" charset="-128"/>
              </a:rPr>
              <a:t>Modelica.Fluid</a:t>
            </a:r>
            <a:r>
              <a:rPr lang="ja-JP" altLang="en-US" sz="2400" dirty="0">
                <a:latin typeface="MigMix 1P" charset="-128"/>
                <a:ea typeface="MigMix 1P" charset="-128"/>
                <a:cs typeface="MigMix 1P" charset="-128"/>
              </a:rPr>
              <a:t>ライブラリ</a:t>
            </a:r>
            <a:endParaRPr lang="en-US" altLang="ja-JP" sz="2400" dirty="0">
              <a:latin typeface="MigMix 1P" charset="-128"/>
              <a:ea typeface="MigMix 1P" charset="-128"/>
              <a:cs typeface="MigMix 1P" charset="-128"/>
            </a:endParaRPr>
          </a:p>
          <a:p>
            <a:endParaRPr lang="en-US" altLang="ja-JP" sz="2400" dirty="0">
              <a:latin typeface="MigMix 1P" panose="020B0502020203020207" pitchFamily="34" charset="-128"/>
            </a:endParaRPr>
          </a:p>
          <a:p>
            <a:r>
              <a:rPr lang="ja-JP" altLang="en-US" sz="2400" dirty="0">
                <a:solidFill>
                  <a:srgbClr val="0070C0"/>
                </a:solidFill>
                <a:latin typeface="MigMix 1P" charset="-128"/>
                <a:ea typeface="MigMix 1P" charset="-128"/>
                <a:cs typeface="MigMix 1P" charset="-128"/>
              </a:rPr>
              <a:t>例題モデルは多数用意しましたが、３の例題の一部について実習する予定です。</a:t>
            </a:r>
            <a:endParaRPr lang="ja-JP" altLang="en-US" sz="2400" dirty="0">
              <a:latin typeface="MigMix 1P" charset="-128"/>
              <a:ea typeface="MigMix 1P" charset="-128"/>
              <a:cs typeface="MigMix 1P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5375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30000" y="360000"/>
            <a:ext cx="7885350" cy="1080000"/>
          </a:xfrm>
        </p:spPr>
        <p:txBody>
          <a:bodyPr>
            <a:normAutofit/>
          </a:bodyPr>
          <a:lstStyle/>
          <a:p>
            <a:r>
              <a:rPr lang="ja-JP" altLang="en-US" sz="3200" dirty="0"/>
              <a:t>配布物</a:t>
            </a:r>
            <a:r>
              <a:rPr lang="ja-JP" altLang="en-US" dirty="0"/>
              <a:t>　</a:t>
            </a:r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/>
              <a:t>2017/12/07</a:t>
            </a:r>
            <a:endParaRPr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546E2-FFC9-E74A-B833-4B01CD764E6B}" type="slidenum">
              <a:rPr lang="ja-JP" altLang="en-US" smtClean="0"/>
              <a:pPr/>
              <a:t>3</a:t>
            </a:fld>
            <a:endParaRPr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ja-JP" altLang="en-US"/>
              <a:t>オープン</a:t>
            </a:r>
            <a:r>
              <a:rPr lang="en-US" altLang="ja-JP"/>
              <a:t>CAE</a:t>
            </a:r>
            <a:r>
              <a:rPr lang="ja-JP" altLang="en-US"/>
              <a:t>シンポジウム講習会</a:t>
            </a:r>
          </a:p>
        </p:txBody>
      </p:sp>
      <p:sp>
        <p:nvSpPr>
          <p:cNvPr id="11" name="正方形/長方形 10"/>
          <p:cNvSpPr/>
          <p:nvPr/>
        </p:nvSpPr>
        <p:spPr>
          <a:xfrm>
            <a:off x="647189" y="358773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>
                <a:latin typeface="MigMix 1P" charset="-128"/>
                <a:ea typeface="MigMix 1P" charset="-128"/>
                <a:cs typeface="MigMix 1P" charset="-128"/>
              </a:rPr>
              <a:t>①の内容</a:t>
            </a:r>
            <a:endParaRPr lang="en-US" altLang="ja-JP" dirty="0">
              <a:latin typeface="MigMix 1P" charset="-128"/>
              <a:ea typeface="MigMix 1P" charset="-128"/>
              <a:cs typeface="MigMix 1P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2663332" y="358773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>
                <a:latin typeface="MigMix 1P" charset="-128"/>
                <a:ea typeface="MigMix 1P" charset="-128"/>
                <a:cs typeface="MigMix 1P" charset="-128"/>
              </a:rPr>
              <a:t>②の内容</a:t>
            </a:r>
            <a:endParaRPr lang="en-US" altLang="ja-JP" dirty="0">
              <a:latin typeface="MigMix 1P" charset="-128"/>
              <a:ea typeface="MigMix 1P" charset="-128"/>
              <a:cs typeface="MigMix 1P" charset="-128"/>
            </a:endParaRPr>
          </a:p>
        </p:txBody>
      </p:sp>
      <p:sp>
        <p:nvSpPr>
          <p:cNvPr id="13" name="正方形/長方形 12"/>
          <p:cNvSpPr/>
          <p:nvPr/>
        </p:nvSpPr>
        <p:spPr>
          <a:xfrm>
            <a:off x="4782886" y="3594373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dirty="0">
                <a:latin typeface="MigMix 1P" charset="-128"/>
                <a:ea typeface="MigMix 1P" charset="-128"/>
                <a:cs typeface="MigMix 1P" charset="-128"/>
              </a:rPr>
              <a:t>③の内容</a:t>
            </a:r>
            <a:endParaRPr lang="en-US" altLang="ja-JP" dirty="0">
              <a:latin typeface="MigMix 1P" charset="-128"/>
              <a:ea typeface="MigMix 1P" charset="-128"/>
              <a:cs typeface="MigMix 1P" charset="-128"/>
            </a:endParaRP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FA3792A3-7DCD-4019-8EA8-C34D2AD08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027397"/>
            <a:ext cx="2791816" cy="2570682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685A6CF8-C4B3-4CE2-AC2D-3B62AA33A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03" y="3946731"/>
            <a:ext cx="1718262" cy="2180045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8FF6006B-4963-4A9A-9015-8DC5F65537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9093" y="3946731"/>
            <a:ext cx="2006565" cy="633652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C5132AEF-5BD8-407A-BD84-5C72C32A19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886" y="3953483"/>
            <a:ext cx="1857372" cy="1636809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5" name="テキスト ボックス 4"/>
          <p:cNvSpPr txBox="1"/>
          <p:nvPr/>
        </p:nvSpPr>
        <p:spPr>
          <a:xfrm>
            <a:off x="2453575" y="1124255"/>
            <a:ext cx="4649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MigMix 1P" charset="-128"/>
                <a:ea typeface="MigMix 1P" charset="-128"/>
                <a:cs typeface="MigMix 1P" charset="-128"/>
              </a:rPr>
              <a:t>①</a:t>
            </a:r>
            <a:endParaRPr kumimoji="1" lang="en-US" altLang="ja-JP" dirty="0">
              <a:latin typeface="MigMix 1P" charset="-128"/>
              <a:ea typeface="MigMix 1P" charset="-128"/>
              <a:cs typeface="MigMix 1P" charset="-128"/>
            </a:endParaRPr>
          </a:p>
          <a:p>
            <a:r>
              <a:rPr lang="ja-JP" altLang="en-US" dirty="0">
                <a:latin typeface="MigMix 1P" charset="-128"/>
                <a:ea typeface="MigMix 1P" charset="-128"/>
                <a:cs typeface="MigMix 1P" charset="-128"/>
              </a:rPr>
              <a:t>②</a:t>
            </a:r>
            <a:endParaRPr lang="en-US" altLang="ja-JP" dirty="0">
              <a:latin typeface="MigMix 1P" charset="-128"/>
              <a:ea typeface="MigMix 1P" charset="-128"/>
              <a:cs typeface="MigMix 1P" charset="-128"/>
            </a:endParaRPr>
          </a:p>
          <a:p>
            <a:r>
              <a:rPr kumimoji="1" lang="ja-JP" altLang="en-US" dirty="0">
                <a:latin typeface="MigMix 1P" charset="-128"/>
                <a:ea typeface="MigMix 1P" charset="-128"/>
                <a:cs typeface="MigMix 1P" charset="-128"/>
              </a:rPr>
              <a:t>③</a:t>
            </a:r>
          </a:p>
        </p:txBody>
      </p:sp>
      <p:sp>
        <p:nvSpPr>
          <p:cNvPr id="7" name="右中かっこ 6"/>
          <p:cNvSpPr/>
          <p:nvPr/>
        </p:nvSpPr>
        <p:spPr>
          <a:xfrm>
            <a:off x="3547608" y="2075916"/>
            <a:ext cx="303549" cy="8108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igMix 1P" panose="020B0502020203020207" pitchFamily="34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925717" y="2243375"/>
            <a:ext cx="1411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MigMix 1P" charset="-128"/>
                <a:ea typeface="MigMix 1P" charset="-128"/>
                <a:cs typeface="MigMix 1P" charset="-128"/>
              </a:rPr>
              <a:t>テキスト</a:t>
            </a:r>
          </a:p>
        </p:txBody>
      </p:sp>
      <p:sp>
        <p:nvSpPr>
          <p:cNvPr id="18" name="右中かっこ 17"/>
          <p:cNvSpPr/>
          <p:nvPr/>
        </p:nvSpPr>
        <p:spPr>
          <a:xfrm>
            <a:off x="3555185" y="1155504"/>
            <a:ext cx="334446" cy="82789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MigMix 1P" panose="020B0502020203020207" pitchFamily="34" charset="-128"/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3932512" y="1401254"/>
            <a:ext cx="185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latin typeface="MigMix 1P" charset="-128"/>
                <a:ea typeface="MigMix 1P" charset="-128"/>
                <a:cs typeface="MigMix 1P" charset="-128"/>
              </a:rPr>
              <a:t>例題のフォルダ</a:t>
            </a:r>
            <a:endParaRPr kumimoji="1" lang="ja-JP" altLang="en-US" dirty="0">
              <a:latin typeface="MigMix 1P" charset="-128"/>
              <a:ea typeface="MigMix 1P" charset="-128"/>
              <a:cs typeface="MigMix 1P" charset="-128"/>
            </a:endParaRPr>
          </a:p>
        </p:txBody>
      </p:sp>
      <p:cxnSp>
        <p:nvCxnSpPr>
          <p:cNvPr id="10" name="直線コネクタ 9"/>
          <p:cNvCxnSpPr/>
          <p:nvPr/>
        </p:nvCxnSpPr>
        <p:spPr>
          <a:xfrm flipV="1">
            <a:off x="3523518" y="3053166"/>
            <a:ext cx="247810" cy="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/>
          <p:cNvSpPr txBox="1"/>
          <p:nvPr/>
        </p:nvSpPr>
        <p:spPr>
          <a:xfrm>
            <a:off x="3932512" y="2868500"/>
            <a:ext cx="1411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latin typeface="MigMix 1P" charset="-128"/>
                <a:ea typeface="MigMix 1P" charset="-128"/>
                <a:cs typeface="MigMix 1P" charset="-128"/>
              </a:rPr>
              <a:t>本文書</a:t>
            </a:r>
            <a:endParaRPr kumimoji="1" lang="ja-JP" altLang="en-US" dirty="0">
              <a:latin typeface="MigMix 1P" charset="-128"/>
              <a:ea typeface="MigMix 1P" charset="-128"/>
              <a:cs typeface="MigMix 1P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6365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971600" y="3861048"/>
            <a:ext cx="799288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4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Copyright © 2017 The Open CAE Society of Japan</a:t>
            </a:r>
          </a:p>
          <a:p>
            <a:endParaRPr lang="en-US" altLang="ja-JP" sz="24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r>
              <a:rPr lang="en-US" altLang="ja-JP" sz="24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This work is licensed under a Creative Commons</a:t>
            </a:r>
          </a:p>
          <a:p>
            <a:r>
              <a:rPr lang="en-US" altLang="ja-JP" sz="24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Attribution-</a:t>
            </a:r>
            <a:r>
              <a:rPr lang="en-US" altLang="ja-JP" sz="2400" dirty="0" err="1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NonCommercial</a:t>
            </a:r>
            <a:r>
              <a:rPr lang="en-US" altLang="ja-JP" sz="24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 4.0 International License.</a:t>
            </a:r>
          </a:p>
          <a:p>
            <a:endParaRPr lang="en-US" altLang="ja-JP" sz="2400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r>
              <a:rPr lang="en-US" altLang="ja-JP" sz="2400" dirty="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http://creativecommons.org/licenses/by-nc/4.0/</a:t>
            </a:r>
            <a:endParaRPr lang="ja-JP" altLang="en-US" dirty="0"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6309320"/>
            <a:ext cx="11430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1FF8D853-30C2-B748-ABDC-BC6DBF3FA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217216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ホワイ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講習会" id="{F106ED0A-09C6-3A44-817A-E0EA50BA254B}" vid="{ECB7F9CD-296F-BC44-A0AE-11868C234539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講習会</Template>
  <TotalTime>1967</TotalTime>
  <Words>134</Words>
  <Application>Microsoft Macintosh PowerPoint</Application>
  <PresentationFormat>画面に合わせる (4:3)</PresentationFormat>
  <Paragraphs>36</Paragraphs>
  <Slides>4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Arial</vt:lpstr>
      <vt:lpstr>Arial Unicode MS</vt:lpstr>
      <vt:lpstr>MigMix 1P</vt:lpstr>
      <vt:lpstr>ホワイト</vt:lpstr>
      <vt:lpstr>OpenModelica講習中級 Modelica.Fluidライブラリ解説</vt:lpstr>
      <vt:lpstr>Contents</vt:lpstr>
      <vt:lpstr>配布物　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subject/>
  <dc:creator>田中周</dc:creator>
  <cp:keywords/>
  <dc:description/>
  <cp:lastModifiedBy>田中周</cp:lastModifiedBy>
  <cp:revision>99</cp:revision>
  <cp:lastPrinted>2018-12-12T03:13:20Z</cp:lastPrinted>
  <dcterms:created xsi:type="dcterms:W3CDTF">2017-10-28T05:07:18Z</dcterms:created>
  <dcterms:modified xsi:type="dcterms:W3CDTF">2018-12-12T03:14:34Z</dcterms:modified>
  <cp:category/>
</cp:coreProperties>
</file>

<file path=docProps/thumbnail.jpeg>
</file>